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13"/>
  </p:notesMasterIdLst>
  <p:sldIdLst>
    <p:sldId id="260" r:id="rId4"/>
    <p:sldId id="315" r:id="rId5"/>
    <p:sldId id="319" r:id="rId6"/>
    <p:sldId id="320" r:id="rId7"/>
    <p:sldId id="331" r:id="rId8"/>
    <p:sldId id="333" r:id="rId9"/>
    <p:sldId id="332" r:id="rId10"/>
    <p:sldId id="334" r:id="rId11"/>
    <p:sldId id="31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1D626C-D742-44DC-9A6A-7AC3F7357FC4}">
          <p14:sldIdLst>
            <p14:sldId id="260"/>
          </p14:sldIdLst>
        </p14:section>
        <p14:section name="Untitled Section" id="{160A761A-F7F1-4037-BBD0-65D23F457092}">
          <p14:sldIdLst>
            <p14:sldId id="315"/>
            <p14:sldId id="319"/>
            <p14:sldId id="320"/>
            <p14:sldId id="331"/>
            <p14:sldId id="333"/>
            <p14:sldId id="332"/>
            <p14:sldId id="334"/>
          </p14:sldIdLst>
        </p14:section>
        <p14:section name="Untitled Section" id="{23081946-6240-419E-A37E-50CEAC897478}">
          <p14:sldIdLst>
            <p14:sldId id="31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Balyejjusa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3979" autoAdjust="0"/>
  </p:normalViewPr>
  <p:slideViewPr>
    <p:cSldViewPr snapToGrid="0">
      <p:cViewPr>
        <p:scale>
          <a:sx n="68" d="100"/>
          <a:sy n="68" d="100"/>
        </p:scale>
        <p:origin x="54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D010F-9E51-40FD-9C43-C5AA9E6F76CF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A1D55E-3851-4DFD-867D-A1C6254803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257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9A622-AA7F-47D6-A0A8-F9F07581492A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C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6254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9A622-AA7F-47D6-A0A8-F9F07581492A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C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615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9A622-AA7F-47D6-A0A8-F9F07581492A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C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2694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9A622-AA7F-47D6-A0A8-F9F07581492A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C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0399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9A622-AA7F-47D6-A0A8-F9F07581492A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C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4376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9A622-AA7F-47D6-A0A8-F9F07581492A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C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7116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79A622-AA7F-47D6-A0A8-F9F07581492A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C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687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1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13EBB-6ED5-9F4D-812B-F77B13A876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F8D2-2056-D741-8877-039DA4F29F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19" descr="Ougand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69600" y="0"/>
            <a:ext cx="142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0083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13EBB-6ED5-9F4D-812B-F77B13A876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F8D2-2056-D741-8877-039DA4F29F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107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13EBB-6ED5-9F4D-812B-F77B13A876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F8D2-2056-D741-8877-039DA4F29F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581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IAPS_PurpleDesign_watermark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834492" y="-380999"/>
            <a:ext cx="9931731" cy="571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73600" y="1676400"/>
            <a:ext cx="7213600" cy="2895600"/>
          </a:xfrm>
        </p:spPr>
        <p:txBody>
          <a:bodyPr anchor="t">
            <a:normAutofit/>
          </a:bodyPr>
          <a:lstStyle>
            <a:lvl1pPr algn="r">
              <a:defRPr sz="5000" baseline="0"/>
            </a:lvl1pPr>
          </a:lstStyle>
          <a:p>
            <a:r>
              <a:rPr lang="en-US" dirty="0"/>
              <a:t>Type Presentation Title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73600" y="4572000"/>
            <a:ext cx="7213600" cy="1143000"/>
          </a:xfrm>
        </p:spPr>
        <p:txBody>
          <a:bodyPr anchor="b">
            <a:normAutofit/>
          </a:bodyPr>
          <a:lstStyle>
            <a:lvl1pPr marL="0" indent="0" algn="r"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Author Name (s)</a:t>
            </a:r>
          </a:p>
          <a:p>
            <a:r>
              <a:rPr lang="en-US" dirty="0"/>
              <a:t>Presentation Date</a:t>
            </a:r>
          </a:p>
          <a:p>
            <a:r>
              <a:rPr lang="en-US" dirty="0"/>
              <a:t>Presentation Location</a:t>
            </a:r>
          </a:p>
        </p:txBody>
      </p:sp>
      <p:pic>
        <p:nvPicPr>
          <p:cNvPr id="9" name="Picture 8" descr="SIAPS_Nam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844801" y="5876925"/>
            <a:ext cx="2514761" cy="697994"/>
          </a:xfrm>
          <a:prstGeom prst="rect">
            <a:avLst/>
          </a:prstGeom>
        </p:spPr>
      </p:pic>
      <p:pic>
        <p:nvPicPr>
          <p:cNvPr id="11" name="Picture 10" descr="Vertical_CMYK_600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06400" y="5342570"/>
            <a:ext cx="2032000" cy="12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7887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06400" y="3048000"/>
            <a:ext cx="10363200" cy="685800"/>
          </a:xfrm>
        </p:spPr>
        <p:txBody>
          <a:bodyPr anchor="t"/>
          <a:lstStyle>
            <a:lvl1pPr algn="l">
              <a:defRPr sz="4000" b="1" cap="none" baseline="0"/>
            </a:lvl1pPr>
          </a:lstStyle>
          <a:p>
            <a:r>
              <a:rPr lang="en-US" dirty="0"/>
              <a:t>Secondary Heading Goes Here</a:t>
            </a:r>
          </a:p>
        </p:txBody>
      </p:sp>
      <p:pic>
        <p:nvPicPr>
          <p:cNvPr id="7" name="Picture 6" descr="SIAPS_Nam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844801" y="5876925"/>
            <a:ext cx="2514761" cy="697994"/>
          </a:xfrm>
          <a:prstGeom prst="rect">
            <a:avLst/>
          </a:prstGeom>
        </p:spPr>
      </p:pic>
      <p:pic>
        <p:nvPicPr>
          <p:cNvPr id="8" name="Picture 7" descr="Vertical_CMYK_600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06400" y="5342570"/>
            <a:ext cx="2032000" cy="1224346"/>
          </a:xfrm>
          <a:prstGeom prst="rect">
            <a:avLst/>
          </a:prstGeom>
        </p:spPr>
      </p:pic>
      <p:pic>
        <p:nvPicPr>
          <p:cNvPr id="9" name="Picture 8" descr="SIAPS_PurpleDesign_watermark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259247" y="3200400"/>
            <a:ext cx="6356307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05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851451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332413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8605071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01202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4368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8163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13EBB-6ED5-9F4D-812B-F77B13A876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F8D2-2056-D741-8877-039DA4F29F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4692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14404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79906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23698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71601"/>
            <a:ext cx="104648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505200"/>
            <a:ext cx="85344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89EA3-5AB6-49B9-8763-1D1E51048F11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09/02/2026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445645-0ACC-43A0-B51C-B469CAFFF01F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914400" y="3398520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9" descr="Ougand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69600" y="0"/>
            <a:ext cx="142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9" descr="Ouganda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69600" y="0"/>
            <a:ext cx="142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999210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89EA3-5AB6-49B9-8763-1D1E51048F11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09/02/2026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445645-0ACC-43A0-B51C-B469CAFFF01F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80456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2362201"/>
            <a:ext cx="103632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626865"/>
            <a:ext cx="103632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89EA3-5AB6-49B9-8763-1D1E51048F11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09/02/2026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445645-0ACC-43A0-B51C-B469CAFFF01F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975360" y="4599432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9445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89EA3-5AB6-49B9-8763-1D1E51048F11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09/02/2026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445645-0ACC-43A0-B51C-B469CAFFF01F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8490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984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984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89EA3-5AB6-49B9-8763-1D1E51048F11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09/02/2026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445645-0ACC-43A0-B51C-B469CAFFF01F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3741949" y="4045691"/>
            <a:ext cx="4709160" cy="1059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96294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89EA3-5AB6-49B9-8763-1D1E51048F11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09/02/2026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445645-0ACC-43A0-B51C-B469CAFFF01F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53419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89EA3-5AB6-49B9-8763-1D1E51048F11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09/02/2026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445645-0ACC-43A0-B51C-B469CAFFF01F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7613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13EBB-6ED5-9F4D-812B-F77B13A876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F8D2-2056-D741-8877-039DA4F29F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4446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080"/>
            <a:ext cx="2852928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792080"/>
            <a:ext cx="7620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130553"/>
            <a:ext cx="2852928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89EA3-5AB6-49B9-8763-1D1E51048F11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09/02/2026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445645-0ACC-43A0-B51C-B469CAFFF01F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912152" y="3579942"/>
            <a:ext cx="5577840" cy="211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409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480"/>
            <a:ext cx="2856907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1480" y="838201"/>
            <a:ext cx="787252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133600"/>
            <a:ext cx="2852928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89EA3-5AB6-49B9-8763-1D1E51048F11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09/02/2026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445645-0ACC-43A0-B51C-B469CAFFF01F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01617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89EA3-5AB6-49B9-8763-1D1E51048F11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09/02/2026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445645-0ACC-43A0-B51C-B469CAFFF01F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09940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609600"/>
            <a:ext cx="27432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80264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89EA3-5AB6-49B9-8763-1D1E51048F11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09/02/2026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445645-0ACC-43A0-B51C-B469CAFFF01F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26202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219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1" descr="Government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33" r="-8333" b="-10001"/>
          <a:stretch>
            <a:fillRect/>
          </a:stretch>
        </p:blipFill>
        <p:spPr bwMode="auto">
          <a:xfrm>
            <a:off x="11262784" y="6146800"/>
            <a:ext cx="929216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200" y="1"/>
            <a:ext cx="11785600" cy="1219199"/>
          </a:xfrm>
        </p:spPr>
        <p:txBody>
          <a:bodyPr>
            <a:normAutofit/>
          </a:bodyPr>
          <a:lstStyle>
            <a:lvl1pPr algn="l"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1"/>
          </p:nvPr>
        </p:nvSpPr>
        <p:spPr>
          <a:xfrm>
            <a:off x="609600" y="1676400"/>
            <a:ext cx="10972800" cy="46482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-406400" y="6416676"/>
            <a:ext cx="914400" cy="36512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BB467D-2F48-41A1-B723-E0C4D7DE4365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1219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1" descr="Government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33" r="-8333" b="-10001"/>
          <a:stretch>
            <a:fillRect/>
          </a:stretch>
        </p:blipFill>
        <p:spPr bwMode="auto">
          <a:xfrm>
            <a:off x="11262784" y="6146800"/>
            <a:ext cx="929216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2171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13EBB-6ED5-9F4D-812B-F77B13A876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F8D2-2056-D741-8877-039DA4F29F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76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13EBB-6ED5-9F4D-812B-F77B13A876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F8D2-2056-D741-8877-039DA4F29F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67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13EBB-6ED5-9F4D-812B-F77B13A876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F8D2-2056-D741-8877-039DA4F29F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226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13EBB-6ED5-9F4D-812B-F77B13A876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F8D2-2056-D741-8877-039DA4F29F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875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13EBB-6ED5-9F4D-812B-F77B13A876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F8D2-2056-D741-8877-039DA4F29F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995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13EBB-6ED5-9F4D-812B-F77B13A876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F8D2-2056-D741-8877-039DA4F29F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881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tif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14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think-cell Slide" r:id="rId15" imgW="270" imgH="270" progId="TCLayout.ActiveDocument.1">
                  <p:embed/>
                </p:oleObj>
              </mc:Choice>
              <mc:Fallback>
                <p:oleObj name="think-cell Slide" r:id="rId1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22400" y="122238"/>
            <a:ext cx="10261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6400" y="990600"/>
            <a:ext cx="11277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01A13EBB-6ED5-9F4D-812B-F77B13A876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2/9/2026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D20F8D2-2056-D741-8877-039DA4F29FC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 descr="GOU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1717" y="0"/>
            <a:ext cx="11474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74441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>
          <a:solidFill>
            <a:srgbClr val="6C0000"/>
          </a:solidFill>
          <a:latin typeface="Arial Rounded MT Bold" pitchFamily="34" charset="0"/>
          <a:ea typeface="+mj-ea"/>
          <a:cs typeface="+mj-cs"/>
        </a:defRPr>
      </a:lvl1pPr>
    </p:titleStyle>
    <p:bodyStyle>
      <a:lvl1pPr marL="395288" indent="-395288" algn="l" defTabSz="914400" rtl="0" eaLnBrk="1" latinLnBrk="0" hangingPunct="1">
        <a:spcBef>
          <a:spcPct val="20000"/>
        </a:spcBef>
        <a:buFont typeface="Wingdings" pitchFamily="2" charset="2"/>
        <a:buChar char="q"/>
        <a:defRPr sz="3000" kern="1200">
          <a:solidFill>
            <a:srgbClr val="002060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Font typeface="Symbol" pitchFamily="18" charset="2"/>
        <a:buChar char="Þ"/>
        <a:defRPr sz="2800" kern="1200">
          <a:solidFill>
            <a:srgbClr val="3E4D1F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5" name="Picture 4" descr="SIAPS_MarkOnly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9880600" y="6345186"/>
            <a:ext cx="2108200" cy="379706"/>
          </a:xfrm>
          <a:prstGeom prst="rect">
            <a:avLst/>
          </a:prstGeom>
        </p:spPr>
      </p:pic>
      <p:pic>
        <p:nvPicPr>
          <p:cNvPr id="6" name="Picture 5" descr="Horizontal_CMYK_600.tif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213600" y="6248401"/>
            <a:ext cx="2336800" cy="521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02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rgbClr val="5161AB"/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600" kern="1200">
          <a:solidFill>
            <a:schemeClr val="tx1"/>
          </a:solidFill>
          <a:latin typeface="+mj-lt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5161AB"/>
        </a:buClr>
        <a:buFont typeface="Wingdings" pitchFamily="2" charset="2"/>
        <a:buChar char="§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12192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18288"/>
            <a:ext cx="3860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289EA3-5AB6-49B9-8763-1D1E51048F11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09/02/2026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0" y="18288"/>
            <a:ext cx="5486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445645-0ACC-43A0-B51C-B469CAFFF01F}" type="slidenum">
              <a:rPr kumimoji="0" lang="en-GB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8" descr="GOU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717" y="0"/>
            <a:ext cx="11474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GOU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717" y="0"/>
            <a:ext cx="114748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09237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3570" y="2418853"/>
            <a:ext cx="10363200" cy="3246656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CONDOM NEEDS ESTIMATION TOOL (CNET) </a:t>
            </a:r>
            <a:br>
              <a:rPr lang="en-US" sz="4000" b="1" dirty="0"/>
            </a:br>
            <a:r>
              <a:rPr lang="en-US" sz="4000" b="1" u="sng" dirty="0"/>
              <a:t/>
            </a:r>
            <a:br>
              <a:rPr lang="en-US" sz="4000" b="1" u="sng" dirty="0"/>
            </a:br>
            <a:r>
              <a:rPr lang="en-US" sz="4000" u="sng" dirty="0" smtClean="0"/>
              <a:t>Uganda’s Experience</a:t>
            </a:r>
            <a:r>
              <a:rPr lang="en-US" sz="4000" b="1" u="sng" dirty="0"/>
              <a:t/>
            </a:r>
            <a:br>
              <a:rPr lang="en-US" sz="4000" b="1" u="sng" dirty="0"/>
            </a:br>
            <a:r>
              <a:rPr lang="en-US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/>
            </a:r>
            <a:br>
              <a:rPr lang="en-US" sz="4000" b="1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en-US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/>
            </a:r>
            <a:br>
              <a:rPr lang="en-US" sz="4000" b="1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en-US" sz="2000" b="1" dirty="0">
                <a:solidFill>
                  <a:schemeClr val="tx1"/>
                </a:solidFill>
                <a:latin typeface="Georgia" panose="02040502050405020303" pitchFamily="18" charset="0"/>
              </a:rPr>
              <a:t>Boniface </a:t>
            </a:r>
            <a:r>
              <a:rPr lang="en-US" sz="2000" b="1" dirty="0" err="1">
                <a:solidFill>
                  <a:schemeClr val="tx1"/>
                </a:solidFill>
                <a:latin typeface="Georgia" panose="02040502050405020303" pitchFamily="18" charset="0"/>
              </a:rPr>
              <a:t>Epoku</a:t>
            </a:r>
            <a:r>
              <a:rPr lang="en-US" sz="2000" b="1" dirty="0">
                <a:solidFill>
                  <a:schemeClr val="tx1"/>
                </a:solidFill>
                <a:latin typeface="Georgia" panose="02040502050405020303" pitchFamily="18" charset="0"/>
              </a:rPr>
              <a:t>,</a:t>
            </a:r>
            <a:br>
              <a:rPr lang="en-US" sz="2000" b="1" dirty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en-US" sz="2000" b="1" dirty="0">
                <a:solidFill>
                  <a:schemeClr val="tx1"/>
                </a:solidFill>
                <a:latin typeface="Georgia" panose="02040502050405020303" pitchFamily="18" charset="0"/>
              </a:rPr>
              <a:t>Program Officer- Condoms Programming </a:t>
            </a:r>
            <a:r>
              <a:rPr lang="en-US" sz="2000" b="1" dirty="0" err="1">
                <a:solidFill>
                  <a:schemeClr val="tx1"/>
                </a:solidFill>
                <a:latin typeface="Georgia" panose="02040502050405020303" pitchFamily="18" charset="0"/>
              </a:rPr>
              <a:t>MoH</a:t>
            </a:r>
            <a:r>
              <a:rPr lang="en-US" sz="4000" b="1" dirty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en-US" sz="4000" b="1" dirty="0">
                <a:solidFill>
                  <a:schemeClr val="tx1"/>
                </a:solidFill>
                <a:latin typeface="Georgia" panose="02040502050405020303" pitchFamily="18" charset="0"/>
              </a:rPr>
            </a:br>
            <a:endParaRPr lang="en-US" sz="4000" b="1" u="sng" dirty="0">
              <a:solidFill>
                <a:schemeClr val="tx2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65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365" y="0"/>
            <a:ext cx="10119495" cy="523220"/>
          </a:xfrm>
          <a:solidFill>
            <a:schemeClr val="accent4">
              <a:lumMod val="50000"/>
            </a:schemeClr>
          </a:solidFill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rebuchet MS" panose="020B0603020202020204" pitchFamily="34" charset="0"/>
                <a:ea typeface="+mn-ea"/>
                <a:cs typeface="Calibri" panose="020F0502020204030204" pitchFamily="34" charset="0"/>
              </a:rPr>
              <a:t>Presentation outline</a:t>
            </a:r>
          </a:p>
        </p:txBody>
      </p:sp>
      <p:sp>
        <p:nvSpPr>
          <p:cNvPr id="5" name="Rectangle 4"/>
          <p:cNvSpPr/>
          <p:nvPr/>
        </p:nvSpPr>
        <p:spPr>
          <a:xfrm>
            <a:off x="1296365" y="752355"/>
            <a:ext cx="892998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rgbClr val="222222"/>
                </a:solidFill>
                <a:latin typeface="Arial" panose="020B0604020202020204" pitchFamily="34" charset="0"/>
              </a:rPr>
              <a:t>Background.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rgbClr val="222222"/>
                </a:solidFill>
                <a:latin typeface="Arial" panose="020B0604020202020204" pitchFamily="34" charset="0"/>
              </a:rPr>
              <a:t>Why the “Condom Needs Estimation Tool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800" dirty="0" smtClean="0">
                <a:solidFill>
                  <a:srgbClr val="222222"/>
                </a:solidFill>
                <a:latin typeface="Arial" panose="020B0604020202020204" pitchFamily="34" charset="0"/>
              </a:rPr>
              <a:t>Key </a:t>
            </a:r>
            <a:r>
              <a:rPr lang="en-US" sz="2800" dirty="0">
                <a:solidFill>
                  <a:srgbClr val="222222"/>
                </a:solidFill>
                <a:latin typeface="Arial" panose="020B0604020202020204" pitchFamily="34" charset="0"/>
              </a:rPr>
              <a:t>achievements of CNET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rgbClr val="222222"/>
                </a:solidFill>
                <a:latin typeface="Arial" panose="020B0604020202020204" pitchFamily="34" charset="0"/>
              </a:rPr>
              <a:t>Lessons learned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rgbClr val="222222"/>
                </a:solidFill>
                <a:latin typeface="Arial" panose="020B0604020202020204" pitchFamily="34" charset="0"/>
              </a:rPr>
              <a:t>Next steps</a:t>
            </a:r>
          </a:p>
          <a:p>
            <a:endParaRPr lang="en-US" sz="32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endParaRPr lang="en-US" sz="3200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3176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030" y="348792"/>
            <a:ext cx="10629902" cy="523220"/>
          </a:xfrm>
          <a:solidFill>
            <a:schemeClr val="accent4">
              <a:lumMod val="50000"/>
            </a:schemeClr>
          </a:solidFill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rebuchet MS" panose="020B0603020202020204" pitchFamily="34" charset="0"/>
                <a:ea typeface="+mn-ea"/>
                <a:cs typeface="Calibri" panose="020F0502020204030204" pitchFamily="34" charset="0"/>
              </a:rPr>
              <a:t>Background</a:t>
            </a:r>
          </a:p>
        </p:txBody>
      </p:sp>
      <p:sp>
        <p:nvSpPr>
          <p:cNvPr id="4" name="Rectangle 3"/>
          <p:cNvSpPr/>
          <p:nvPr/>
        </p:nvSpPr>
        <p:spPr>
          <a:xfrm>
            <a:off x="710158" y="954182"/>
            <a:ext cx="1120877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In Uganda, </a:t>
            </a:r>
            <a:r>
              <a:rPr lang="en-US" sz="2400" b="1" dirty="0"/>
              <a:t>correct and consistent</a:t>
            </a:r>
            <a:r>
              <a:rPr lang="en-US" sz="2400" dirty="0"/>
              <a:t> use of  condoms plays a critical role in </a:t>
            </a:r>
            <a:r>
              <a:rPr lang="en-US" sz="2400" b="1" dirty="0" smtClean="0"/>
              <a:t>the protection </a:t>
            </a:r>
            <a:r>
              <a:rPr lang="en-US" sz="2400" dirty="0"/>
              <a:t>against HIV, STIs and unintended pregnancy</a:t>
            </a:r>
            <a:r>
              <a:rPr lang="en-US" sz="2400" dirty="0" smtClean="0"/>
              <a:t>.</a:t>
            </a:r>
            <a:endParaRPr lang="en-US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Consistently, </a:t>
            </a:r>
            <a:r>
              <a:rPr lang="en-US" sz="2400" b="1" dirty="0" smtClean="0"/>
              <a:t>condom </a:t>
            </a:r>
            <a:r>
              <a:rPr lang="en-US" sz="2400" b="1" dirty="0"/>
              <a:t>needs </a:t>
            </a:r>
            <a:r>
              <a:rPr lang="en-US" sz="2400" dirty="0"/>
              <a:t>at community level </a:t>
            </a:r>
            <a:r>
              <a:rPr lang="en-US" sz="2400" b="1" dirty="0"/>
              <a:t>surpass supply</a:t>
            </a:r>
            <a:r>
              <a:rPr lang="en-US" sz="2400" dirty="0"/>
              <a:t>, </a:t>
            </a:r>
            <a:r>
              <a:rPr lang="en-US" sz="2400" b="1" dirty="0"/>
              <a:t>availability</a:t>
            </a:r>
            <a:r>
              <a:rPr lang="en-US" sz="2400" dirty="0"/>
              <a:t> and </a:t>
            </a:r>
            <a:r>
              <a:rPr lang="en-US" sz="2400" b="1" dirty="0"/>
              <a:t>accessibility</a:t>
            </a:r>
            <a:r>
              <a:rPr lang="en-US" sz="2400" dirty="0"/>
              <a:t>. </a:t>
            </a:r>
            <a:endParaRPr lang="en-US" sz="24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Gaps </a:t>
            </a:r>
            <a:r>
              <a:rPr lang="en-US" sz="2400" dirty="0"/>
              <a:t>in condom quantification </a:t>
            </a:r>
            <a:r>
              <a:rPr lang="en-US" sz="2400" dirty="0" smtClean="0"/>
              <a:t>are partly </a:t>
            </a:r>
            <a:r>
              <a:rPr lang="en-US" sz="2400" dirty="0"/>
              <a:t>responsible.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Previously </a:t>
            </a:r>
            <a:r>
              <a:rPr lang="en-US" sz="2400" b="1" dirty="0"/>
              <a:t>condom &amp; lubricant forecasts</a:t>
            </a:r>
            <a:r>
              <a:rPr lang="en-US" sz="2400" dirty="0"/>
              <a:t>, need and </a:t>
            </a:r>
            <a:r>
              <a:rPr lang="en-US" sz="2400" dirty="0" smtClean="0"/>
              <a:t>costs were </a:t>
            </a:r>
            <a:r>
              <a:rPr lang="en-US" sz="2400" dirty="0"/>
              <a:t>done </a:t>
            </a:r>
            <a:r>
              <a:rPr lang="en-US" sz="2400" dirty="0" smtClean="0"/>
              <a:t>using </a:t>
            </a:r>
            <a:r>
              <a:rPr lang="en-US" sz="2400" b="1" dirty="0"/>
              <a:t>global formulary </a:t>
            </a:r>
            <a:r>
              <a:rPr lang="en-US" sz="2400" dirty="0"/>
              <a:t>for condom </a:t>
            </a:r>
            <a:r>
              <a:rPr lang="en-US" sz="2400" b="1" dirty="0"/>
              <a:t>need</a:t>
            </a:r>
            <a:r>
              <a:rPr lang="en-US" sz="2400" dirty="0"/>
              <a:t> and </a:t>
            </a:r>
            <a:r>
              <a:rPr lang="en-US" sz="2400" b="1" dirty="0"/>
              <a:t>estimation</a:t>
            </a:r>
            <a:r>
              <a:rPr lang="en-US" sz="2400" dirty="0"/>
              <a:t>; but not </a:t>
            </a:r>
            <a:r>
              <a:rPr lang="en-US" sz="2400" dirty="0" smtClean="0"/>
              <a:t>near </a:t>
            </a:r>
            <a:r>
              <a:rPr lang="en-US" sz="2400" b="1" dirty="0" smtClean="0"/>
              <a:t>actual </a:t>
            </a:r>
            <a:r>
              <a:rPr lang="en-US" sz="2400" b="1" dirty="0"/>
              <a:t>consumption need</a:t>
            </a:r>
            <a:r>
              <a:rPr lang="en-US" sz="2400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2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9946" y="398528"/>
            <a:ext cx="10629902" cy="658835"/>
          </a:xfrm>
          <a:solidFill>
            <a:schemeClr val="accent4">
              <a:lumMod val="50000"/>
            </a:schemeClr>
          </a:solidFill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Why the “Condom Needs Estimation Tool</a:t>
            </a:r>
          </a:p>
        </p:txBody>
      </p:sp>
      <p:sp>
        <p:nvSpPr>
          <p:cNvPr id="4" name="Rectangle 3"/>
          <p:cNvSpPr/>
          <p:nvPr/>
        </p:nvSpPr>
        <p:spPr>
          <a:xfrm>
            <a:off x="143219" y="1651616"/>
            <a:ext cx="118066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/>
              <a:t>CNET </a:t>
            </a:r>
            <a:r>
              <a:rPr lang="en-US" sz="2400" dirty="0" smtClean="0"/>
              <a:t>is </a:t>
            </a:r>
            <a:r>
              <a:rPr lang="en-US" sz="2400" b="1" i="1" dirty="0"/>
              <a:t>data driven, population specific, and programs linked to condom use targets, equitable access and wider prevention programming for public health impact</a:t>
            </a:r>
            <a:r>
              <a:rPr lang="en-US" sz="2400" dirty="0"/>
              <a:t>.  </a:t>
            </a:r>
            <a:endParaRPr lang="en-US" sz="2400" dirty="0" smtClean="0"/>
          </a:p>
          <a:p>
            <a:pPr>
              <a:lnSpc>
                <a:spcPct val="150000"/>
              </a:lnSpc>
            </a:pPr>
            <a:endParaRPr lang="en-US" sz="24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/>
              <a:t>CNET provides 5 year estimates for all condoms </a:t>
            </a:r>
            <a:r>
              <a:rPr lang="en-US" sz="2400" dirty="0" smtClean="0"/>
              <a:t>needs </a:t>
            </a:r>
            <a:r>
              <a:rPr lang="en-US" sz="2400" dirty="0"/>
              <a:t>hinged on the </a:t>
            </a:r>
            <a:r>
              <a:rPr lang="en-US" sz="2400" b="1" dirty="0"/>
              <a:t>TMA approach</a:t>
            </a:r>
            <a:r>
              <a:rPr lang="en-US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9832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862" y="363653"/>
            <a:ext cx="10629902" cy="658835"/>
          </a:xfrm>
          <a:solidFill>
            <a:schemeClr val="accent4">
              <a:lumMod val="50000"/>
            </a:schemeClr>
          </a:solidFill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Key achievements of CNET</a:t>
            </a:r>
          </a:p>
        </p:txBody>
      </p:sp>
      <p:sp>
        <p:nvSpPr>
          <p:cNvPr id="4" name="Rectangle 3"/>
          <p:cNvSpPr/>
          <p:nvPr/>
        </p:nvSpPr>
        <p:spPr>
          <a:xfrm>
            <a:off x="285136" y="934266"/>
            <a:ext cx="116436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285136" y="1264620"/>
            <a:ext cx="116436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Precision targeting of all </a:t>
            </a:r>
            <a:r>
              <a:rPr lang="en-US" sz="2400" dirty="0" smtClean="0"/>
              <a:t>High </a:t>
            </a:r>
            <a:r>
              <a:rPr lang="en-US" sz="2400" dirty="0" smtClean="0"/>
              <a:t>risk populations with condoms and Lubricants.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Resource mobilization</a:t>
            </a:r>
            <a:r>
              <a:rPr lang="en-US" sz="2400" dirty="0" smtClean="0"/>
              <a:t> including GC7 app.</a:t>
            </a:r>
            <a:endParaRPr lang="en-US" sz="2400" dirty="0"/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Expanded </a:t>
            </a:r>
            <a:r>
              <a:rPr lang="en-US" sz="2400" dirty="0" smtClean="0"/>
              <a:t>condom distribution channels public sector condoms (from 8million to 17Million per month).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Active participation of the private sector in a resized condom market.</a:t>
            </a:r>
            <a:endParaRPr lang="en-US" sz="2400" dirty="0"/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17,300</a:t>
            </a:r>
            <a:r>
              <a:rPr lang="en-US" sz="2400" dirty="0" smtClean="0"/>
              <a:t> community hotspots GIS mapped for condom Last mile distribution.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Informed the development of the Condom Last Mile Distribution application.</a:t>
            </a:r>
            <a:endParaRPr lang="en-US" sz="2400" dirty="0"/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Decrease in condom wastage rate  from 33% to 21%.</a:t>
            </a:r>
            <a:endParaRPr lang="en-US" sz="2400" dirty="0"/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Enhanced tracking of; </a:t>
            </a:r>
            <a:r>
              <a:rPr lang="en-US" sz="2400" dirty="0" smtClean="0"/>
              <a:t>free </a:t>
            </a:r>
            <a:r>
              <a:rPr lang="en-US" sz="2400" dirty="0"/>
              <a:t>to user </a:t>
            </a:r>
            <a:r>
              <a:rPr lang="en-US" sz="2400" dirty="0" smtClean="0"/>
              <a:t>condoms (80%), </a:t>
            </a:r>
            <a:r>
              <a:rPr lang="en-US" sz="2400" dirty="0"/>
              <a:t>social </a:t>
            </a:r>
            <a:r>
              <a:rPr lang="en-US" sz="2400" dirty="0" smtClean="0"/>
              <a:t>marketing (15%) </a:t>
            </a:r>
            <a:r>
              <a:rPr lang="en-US" sz="2400" dirty="0"/>
              <a:t>and commercial </a:t>
            </a:r>
            <a:r>
              <a:rPr lang="en-US" sz="2400" dirty="0" smtClean="0"/>
              <a:t>condom brands (5%).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6389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862" y="365471"/>
            <a:ext cx="10629902" cy="523220"/>
          </a:xfrm>
          <a:solidFill>
            <a:schemeClr val="accent4">
              <a:lumMod val="50000"/>
            </a:schemeClr>
          </a:solidFill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Lessons learned</a:t>
            </a:r>
          </a:p>
        </p:txBody>
      </p:sp>
      <p:sp>
        <p:nvSpPr>
          <p:cNvPr id="4" name="Rectangle 3"/>
          <p:cNvSpPr/>
          <p:nvPr/>
        </p:nvSpPr>
        <p:spPr>
          <a:xfrm>
            <a:off x="285136" y="934266"/>
            <a:ext cx="116436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285136" y="1198631"/>
            <a:ext cx="11643628" cy="766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P</a:t>
            </a:r>
            <a:r>
              <a:rPr lang="en-US" sz="2400" dirty="0" smtClean="0"/>
              <a:t>recision distribution of condoms to High risk Populations.</a:t>
            </a:r>
            <a:endParaRPr lang="en-US" sz="2400" dirty="0"/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One </a:t>
            </a:r>
            <a:r>
              <a:rPr lang="en-US" sz="2400" dirty="0"/>
              <a:t>stop Condom data center for condom </a:t>
            </a:r>
            <a:r>
              <a:rPr lang="en-US" sz="2400" dirty="0" smtClean="0"/>
              <a:t>programming.</a:t>
            </a:r>
            <a:endParaRPr lang="en-US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Provides Condom programming costs estimates.</a:t>
            </a:r>
            <a:endParaRPr lang="en-US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Reduction in</a:t>
            </a:r>
            <a:r>
              <a:rPr lang="en-US" sz="2400" dirty="0" smtClean="0"/>
              <a:t> condom wastage rate allocations.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Can be updated with the latest population data.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Informs the development demand generation campaigns.</a:t>
            </a:r>
            <a:endParaRPr lang="en-US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Sustainability of the condom market is monitored through TMA.</a:t>
            </a:r>
            <a:endParaRPr lang="en-US" sz="24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9247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862" y="363653"/>
            <a:ext cx="10629902" cy="658835"/>
          </a:xfrm>
          <a:solidFill>
            <a:schemeClr val="accent4">
              <a:lumMod val="50000"/>
            </a:schemeClr>
          </a:solidFill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Next steps</a:t>
            </a:r>
          </a:p>
        </p:txBody>
      </p:sp>
      <p:sp>
        <p:nvSpPr>
          <p:cNvPr id="4" name="Rectangle 3"/>
          <p:cNvSpPr/>
          <p:nvPr/>
        </p:nvSpPr>
        <p:spPr>
          <a:xfrm>
            <a:off x="285136" y="934266"/>
            <a:ext cx="116436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285136" y="1264620"/>
            <a:ext cx="116436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I</a:t>
            </a:r>
            <a:r>
              <a:rPr lang="en-US" sz="2400" dirty="0" smtClean="0"/>
              <a:t>nstitutionalized </a:t>
            </a:r>
            <a:r>
              <a:rPr lang="en-US" sz="2400" dirty="0"/>
              <a:t>as a quantification tool for condoms and lubricants</a:t>
            </a:r>
            <a:r>
              <a:rPr lang="en-US" sz="2400" dirty="0" smtClean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Adopt as a tool for condom resource mobilization including GC8 app.</a:t>
            </a:r>
            <a:endParaRPr lang="en-US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</a:t>
            </a:r>
            <a:r>
              <a:rPr lang="en-US" sz="2400" dirty="0" smtClean="0"/>
              <a:t>apacity </a:t>
            </a:r>
            <a:r>
              <a:rPr lang="en-US" sz="2400" dirty="0"/>
              <a:t>development of </a:t>
            </a:r>
            <a:r>
              <a:rPr lang="en-US" sz="2400" dirty="0" smtClean="0"/>
              <a:t>sub-national health structures on use of CNET.</a:t>
            </a:r>
          </a:p>
          <a:p>
            <a:pPr>
              <a:lnSpc>
                <a:spcPct val="150000"/>
              </a:lnSpc>
            </a:pPr>
            <a:endParaRPr lang="en-US" sz="24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7473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862" y="363653"/>
            <a:ext cx="10629902" cy="658835"/>
          </a:xfrm>
          <a:solidFill>
            <a:schemeClr val="accent4">
              <a:lumMod val="50000"/>
            </a:schemeClr>
          </a:solidFill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</a:rPr>
              <a:t>Sample of Uganda CNET tool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5136" y="934266"/>
            <a:ext cx="116436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786" y="1593101"/>
            <a:ext cx="11032327" cy="490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9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0400" y="122238"/>
            <a:ext cx="10261600" cy="71596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8060" y="1932199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85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SIAPS">
      <a:dk1>
        <a:sysClr val="windowText" lastClr="000000"/>
      </a:dk1>
      <a:lt1>
        <a:sysClr val="window" lastClr="FFFFFF"/>
      </a:lt1>
      <a:dk2>
        <a:srgbClr val="5261AC"/>
      </a:dk2>
      <a:lt2>
        <a:srgbClr val="FFFFFF"/>
      </a:lt2>
      <a:accent1>
        <a:srgbClr val="9FA617"/>
      </a:accent1>
      <a:accent2>
        <a:srgbClr val="5261AC"/>
      </a:accent2>
      <a:accent3>
        <a:srgbClr val="F05133"/>
      </a:accent3>
      <a:accent4>
        <a:srgbClr val="009AC7"/>
      </a:accent4>
      <a:accent5>
        <a:srgbClr val="FFD457"/>
      </a:accent5>
      <a:accent6>
        <a:srgbClr val="9FA617"/>
      </a:accent6>
      <a:hlink>
        <a:srgbClr val="7F7F7F"/>
      </a:hlink>
      <a:folHlink>
        <a:srgbClr val="7F7F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63146</TotalTime>
  <Words>362</Words>
  <Application>Microsoft Office PowerPoint</Application>
  <PresentationFormat>Widescreen</PresentationFormat>
  <Paragraphs>131</Paragraphs>
  <Slides>9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Arial</vt:lpstr>
      <vt:lpstr>Arial Rounded MT Bold</vt:lpstr>
      <vt:lpstr>Calibri</vt:lpstr>
      <vt:lpstr>Courier New</vt:lpstr>
      <vt:lpstr>Georgia</vt:lpstr>
      <vt:lpstr>Symbol</vt:lpstr>
      <vt:lpstr>Times New Roman</vt:lpstr>
      <vt:lpstr>Trebuchet MS</vt:lpstr>
      <vt:lpstr>Wingdings</vt:lpstr>
      <vt:lpstr>1_Office Theme</vt:lpstr>
      <vt:lpstr>Office Theme</vt:lpstr>
      <vt:lpstr>1_Clarity</vt:lpstr>
      <vt:lpstr>think-cell Slide</vt:lpstr>
      <vt:lpstr>CONDOM NEEDS ESTIMATION TOOL (CNET)   Uganda’s Experience   Boniface Epoku, Program Officer- Condoms Programming MoH </vt:lpstr>
      <vt:lpstr>Presentation outline</vt:lpstr>
      <vt:lpstr>Background</vt:lpstr>
      <vt:lpstr>Why the “Condom Needs Estimation Tool</vt:lpstr>
      <vt:lpstr>Key achievements of CNET</vt:lpstr>
      <vt:lpstr>Lessons learned</vt:lpstr>
      <vt:lpstr>Next steps</vt:lpstr>
      <vt:lpstr>Sample of Uganda CNET tool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Balyejjusa,Samuel</dc:creator>
  <cp:lastModifiedBy>Admin</cp:lastModifiedBy>
  <cp:revision>237</cp:revision>
  <dcterms:created xsi:type="dcterms:W3CDTF">2020-06-23T09:42:17Z</dcterms:created>
  <dcterms:modified xsi:type="dcterms:W3CDTF">2026-02-09T20:46:01Z</dcterms:modified>
</cp:coreProperties>
</file>